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0" r:id="rId3"/>
    <p:sldId id="283" r:id="rId4"/>
    <p:sldId id="284" r:id="rId5"/>
    <p:sldId id="288" r:id="rId6"/>
    <p:sldId id="285" r:id="rId7"/>
    <p:sldId id="291" r:id="rId8"/>
    <p:sldId id="292" r:id="rId9"/>
    <p:sldId id="287" r:id="rId10"/>
    <p:sldId id="286" r:id="rId11"/>
  </p:sldIdLst>
  <p:sldSz cx="12192000" cy="6858000"/>
  <p:notesSz cx="6797675" cy="9926638"/>
  <p:embeddedFontLst>
    <p:embeddedFont>
      <p:font typeface="Montserrat" charset="-52"/>
      <p:regular r:id="rId13"/>
      <p:bold r:id="rId14"/>
      <p:italic r:id="rId15"/>
      <p:boldItalic r:id="rId16"/>
    </p:embeddedFont>
    <p:embeddedFont>
      <p:font typeface="JakobTT" charset="-52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BD00"/>
    <a:srgbClr val="FFF06A"/>
    <a:srgbClr val="6C2914"/>
    <a:srgbClr val="893419"/>
    <a:srgbClr val="E27F60"/>
    <a:srgbClr val="FC85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3972-52ED-416F-9025-FF401363327C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8B3C0-5852-4BA6-A9AC-6FDF09353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955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8B3C0-5852-4BA6-A9AC-6FDF09353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37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8B3C0-5852-4BA6-A9AC-6FDF09353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100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8B3C0-5852-4BA6-A9AC-6FDF09353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354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CDE34-3911-4FEE-BE55-65B4803DE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893419"/>
                </a:solidFill>
                <a:latin typeface="JakobTT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393180C-98E7-461B-AC11-3B8C126F5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893419"/>
                </a:solidFill>
                <a:latin typeface="Montserrat" panose="00000500000000000000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3D6356-78BF-4269-984E-FEB9D586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81B8-DD4A-4128-8B59-6A55BA2690F1}" type="datetime1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504159-9A51-4125-9197-DF46CE1C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5DEB08-97BE-4220-8F10-2201F5A1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382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E41A231-6307-4CA8-A514-BC58F69D3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87902" y="6254392"/>
            <a:ext cx="499168" cy="5556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C938FB5-1A37-447A-80C8-E7166BE99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436806">
            <a:off x="7797068" y="5058569"/>
            <a:ext cx="4876800" cy="14382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E5D83C-3A76-48D7-958B-E8F43C5D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36812"/>
            <a:ext cx="5257800" cy="264953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75B8D35-88D1-4AFD-A538-EBEE6F71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027138">
            <a:off x="280254" y="963381"/>
            <a:ext cx="5887883" cy="4847695"/>
          </a:xfrm>
          <a:prstGeom prst="hexagon">
            <a:avLst>
              <a:gd name="adj" fmla="val 33887"/>
              <a:gd name="vf" fmla="val 115470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37875F4-D2BC-44D3-A24B-8860367C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BFD-D8FB-4C04-8BDC-D2DE56245B4F}" type="datetime1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ECD32E0-EBD5-4144-9BB3-A4F2ED33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DDECEA-9999-4134-85F5-887825C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902" y="6356350"/>
            <a:ext cx="465898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F2E9BB72-E1DD-4618-BD66-24368B805A86}"/>
              </a:ext>
            </a:extLst>
          </p:cNvPr>
          <p:cNvSpPr/>
          <p:nvPr userDrawn="1"/>
        </p:nvSpPr>
        <p:spPr>
          <a:xfrm>
            <a:off x="5410200" y="5950211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A38063E9-FAA0-4246-9BF3-60B7A33E8B3A}"/>
              </a:ext>
            </a:extLst>
          </p:cNvPr>
          <p:cNvSpPr/>
          <p:nvPr userDrawn="1"/>
        </p:nvSpPr>
        <p:spPr>
          <a:xfrm>
            <a:off x="1269380" y="411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0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846595-B802-41A4-970C-22C37E6A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1E9B68-39C3-47AE-957F-45DBAADB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5184C6-2AC6-418B-8D71-FC789894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6B9D-738F-48D0-AE1E-08CD3D4CA0EB}" type="datetime1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2C4D58-34FE-4406-B562-EC10E1E9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D14CA1-A58A-4E99-B728-FF28A9EB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1012213-EC2F-4A6C-9D6A-399A601754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436806">
            <a:off x="7797068" y="5058569"/>
            <a:ext cx="4876800" cy="1438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49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13177F-BDEB-4E02-9114-6BFC40A4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E4C9CB-1A24-4673-9F7A-6AFD56C86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C29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0B3A09-77B0-49BF-AB88-46D063CF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441B-DB14-4208-8ACA-AAA4CB256BB6}" type="datetime1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14870D-2B28-4C46-870E-914CC2FB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1562AD-CF6D-4775-BB23-6E90F346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298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B831AC-D268-44F0-B3C9-94DCF10A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60C430-9456-4678-B355-837F0E709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DB9D0DD-4994-4E95-87A6-3A7AF120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C0B3DBC-5636-43DC-9BD4-C355CBB0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EF83-AA60-42F5-9479-4FEEDB3AD045}" type="datetime1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135A61-5BEC-4248-85C1-9B73979E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B65A635-53F7-47C0-BD69-1FD8DA75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17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64A6B3-7BF9-41A0-8A85-1634631F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DDC1E2-A07C-4E1D-8194-FA6DDC07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D69CF65-E5A1-4244-8341-6072CE76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91DC19A-F204-4904-99DE-A0F444117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9E7857A-64F3-434B-AC25-8EA7827A3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442CA96-06E7-49A1-BB20-A77DED95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772-920E-41C4-B9A1-EFDD625F4898}" type="datetime1">
              <a:rPr lang="ru-RU" smtClean="0"/>
              <a:pPr/>
              <a:t>19.05.2024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30359C3-D770-4EA5-B4FB-81A85B86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B4A02A8-5215-4D52-8EC1-1F0811DB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388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396AD-5534-41E0-8B9C-EC69C0CB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9DA10C6-9251-4E0B-8469-8C189C44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2277-84BE-4559-9AEA-7E6BFA6D044D}" type="datetime1">
              <a:rPr lang="ru-RU" smtClean="0"/>
              <a:pPr/>
              <a:t>19.05.2024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B74E1FA-3C40-4AB3-BF9C-31137188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6E1342D-2D51-482F-9AC3-498CE390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="" xmlns:a16="http://schemas.microsoft.com/office/drawing/2014/main" id="{4D25E51C-2722-42A6-A1D6-F251B19B4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5658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2" name="Рисунок 30">
            <a:extLst>
              <a:ext uri="{FF2B5EF4-FFF2-40B4-BE49-F238E27FC236}">
                <a16:creationId xmlns="" xmlns:a16="http://schemas.microsoft.com/office/drawing/2014/main" id="{D08646DE-2724-42FC-94DB-809E72D9D4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3910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3" name="Рисунок 30">
            <a:extLst>
              <a:ext uri="{FF2B5EF4-FFF2-40B4-BE49-F238E27FC236}">
                <a16:creationId xmlns="" xmlns:a16="http://schemas.microsoft.com/office/drawing/2014/main" id="{EF5D67DD-4958-4606-8584-F9963F1D70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08122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5" name="Текст 34">
            <a:extLst>
              <a:ext uri="{FF2B5EF4-FFF2-40B4-BE49-F238E27FC236}">
                <a16:creationId xmlns="" xmlns:a16="http://schemas.microsoft.com/office/drawing/2014/main" id="{09B7D95D-1409-4AB6-8677-E93F8736C9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433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="" xmlns:a16="http://schemas.microsoft.com/office/drawing/2014/main" id="{E96436A9-B98C-48B9-8BC7-A0B8101314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3910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34">
            <a:extLst>
              <a:ext uri="{FF2B5EF4-FFF2-40B4-BE49-F238E27FC236}">
                <a16:creationId xmlns="" xmlns:a16="http://schemas.microsoft.com/office/drawing/2014/main" id="{85F0B919-3A0F-48D0-9288-70E8D58C26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5502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1292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94038A7-8589-4789-BF09-DCCB4722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D3CC-1A94-46F4-B958-488E5ADC4BBB}" type="datetime1">
              <a:rPr lang="ru-RU" smtClean="0"/>
              <a:pPr/>
              <a:t>19.05.2024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878B02D-0950-45BA-99B7-5E4F9F5A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0BE6AA8-06B0-4F9C-B36E-E4C57EF6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331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1AB962-BF16-46A8-B04B-106C857F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5AB59A-1D5F-40FF-84B5-4E94D0C8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3F3383-F66E-4B3C-8925-6906B3A29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522687-8C53-4841-A0EB-D63BB33E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ED75-B3A5-4685-8DD5-20F2D7A200BF}" type="datetime1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C01B798-7E0D-4667-B66C-C2BC7C70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E398138-A0D8-428F-AF32-DF4BF627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67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E5D83C-3A76-48D7-958B-E8F43C5D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75B8D35-88D1-4AFD-A538-EBEE6F71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BCF1A94-467F-4423-9653-222E1AB8E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37875F4-D2BC-44D3-A24B-8860367C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2CC3-1545-45CB-819B-BE3FBAF75594}" type="datetime1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ECD32E0-EBD5-4144-9BB3-A4F2ED33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DDECEA-9999-4134-85F5-887825C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46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119F6AE-9781-4E6B-A7CD-5D45D6814E8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887902" y="6254392"/>
            <a:ext cx="499168" cy="5556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77D190A-A4CF-4517-B191-F396888558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187232" y="-210693"/>
            <a:ext cx="3958207" cy="2400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A6369D-5404-4314-9349-3E62E6B5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C3024F-676E-4F70-9F99-3DD9B3F81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172916-D50C-41AA-A02F-22473CAE1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0A82-DA1B-4225-B457-0DA4C71E0397}" type="datetime1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10E32F-14DE-4429-9F4F-39F285ABA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41CF9E-FF3C-4A89-892D-7CB6086E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0388" y="6356350"/>
            <a:ext cx="49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AF3642D-670C-4C9F-8C36-7AAE7F4A9CA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925050" y="681037"/>
            <a:ext cx="1428750" cy="61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11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34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BBA579-B4C0-4A1E-972E-3CD6DAFFE1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87232" y="-210694"/>
            <a:ext cx="6645182" cy="40297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7F635-BD3B-4DAF-81EA-CD149C64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A2059B-3F27-4637-9572-F42A3763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39950"/>
            <a:ext cx="10515600" cy="382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A646DE-D392-4BC4-8560-A3EC72476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FE60-5282-412B-A9CE-03A255187899}" type="datetime1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89B5DA-52BD-4753-9C8A-1754C5638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7D4AA7-1018-4BBF-A95B-49559A6F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074F-C304-4DF7-850C-364CC43179B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A0A11A1-2F9A-4FAE-B544-4E21D3F6BB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25050" y="681037"/>
            <a:ext cx="1428750" cy="61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285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341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6C2914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6C2914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C291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291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29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dou39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Свердловская область.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Городской округ Первоуральск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Уральская инженерная школа. Перезагрузка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CC909A-AA06-42ED-9F27-D2C85EEA0F92}"/>
              </a:ext>
            </a:extLst>
          </p:cNvPr>
          <p:cNvSpPr txBox="1"/>
          <p:nvPr/>
        </p:nvSpPr>
        <p:spPr>
          <a:xfrm>
            <a:off x="5500468" y="1932719"/>
            <a:ext cx="630232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800" b="1" dirty="0" smtClean="0">
                <a:solidFill>
                  <a:srgbClr val="6C2914"/>
                </a:solidFill>
                <a:latin typeface="Times New Roman" pitchFamily="18" charset="0"/>
                <a:cs typeface="Times New Roman" pitchFamily="18" charset="0"/>
              </a:rPr>
              <a:t>Все началось с модернизации кабинетов технологии</a:t>
            </a:r>
          </a:p>
          <a:p>
            <a:pPr lvl="0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«Уральской инженерной школы» была инициирована губернатором Свердловской области Евгением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Куйвашевым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проекта Первоуральск одним из первых в регионе получил областное финансирование на развитие центров ранней профориентации на базе общеобразовательных организаций.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endParaRPr lang="ru-RU" sz="12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https://pbs.twimg.com/media/D9Uuzx-WkAAQoCS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5473" y="250962"/>
            <a:ext cx="1702153" cy="1424102"/>
          </a:xfrm>
          <a:prstGeom prst="rect">
            <a:avLst/>
          </a:prstGeom>
          <a:noFill/>
        </p:spPr>
      </p:pic>
      <p:pic>
        <p:nvPicPr>
          <p:cNvPr id="6" name="Picture 2" descr="https://sun9-26.userapi.com/c851320/v851320450/188f97/mSl_TywsA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129" y="2096087"/>
            <a:ext cx="4809037" cy="1209820"/>
          </a:xfrm>
          <a:prstGeom prst="rect">
            <a:avLst/>
          </a:prstGeom>
          <a:noFill/>
        </p:spPr>
      </p:pic>
      <p:pic>
        <p:nvPicPr>
          <p:cNvPr id="7" name="Picture 5" descr="C:\Users\HOME\Desktop\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6921" y="3685735"/>
            <a:ext cx="1982372" cy="1982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26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055" y="5923582"/>
            <a:ext cx="10070275" cy="8109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соответствии с выбранной профессией (профессиями)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228460" y="2380960"/>
            <a:ext cx="261791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6C2914"/>
                </a:solidFill>
                <a:latin typeface="Times New Roman" panose="02020603050405020304" pitchFamily="18" charset="0"/>
                <a:cs typeface="Times New Roman" pitchFamily="18" charset="0"/>
              </a:rPr>
              <a:t>1 этап. Дошкольное 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Начальное введение         в профессию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              тематические занятия,            проектную деятельность, совместные мероприятия со школами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pbs.twimg.com/media/D9Uuzx-WkAAQoCS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8699" y="18793"/>
            <a:ext cx="1702153" cy="1424102"/>
          </a:xfrm>
          <a:prstGeom prst="rect">
            <a:avLst/>
          </a:prstGeom>
          <a:noFill/>
        </p:spPr>
      </p:pic>
      <p:sp>
        <p:nvSpPr>
          <p:cNvPr id="29698" name="AutoShape 2" descr="https://pervouralsk-dlya-tebya.prvadm.ru/wp-content/themes/DlyaTebya/static/img/icon-0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pervouralsk-dlya-tebya.prvadm.ru/wp-content/themes/DlyaTebya/static/img/icon-0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 txBox="1">
            <a:spLocks/>
          </p:cNvSpPr>
          <p:nvPr/>
        </p:nvSpPr>
        <p:spPr>
          <a:xfrm>
            <a:off x="0" y="1193429"/>
            <a:ext cx="5866409" cy="1187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/>
              <a:t>Работа с обучающимися с использованием ресурсов кабинетов технологии, центров различной направленности </a:t>
            </a:r>
            <a:endParaRPr lang="ru-RU" sz="30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 txBox="1">
            <a:spLocks/>
          </p:cNvSpPr>
          <p:nvPr/>
        </p:nvSpPr>
        <p:spPr>
          <a:xfrm>
            <a:off x="5866409" y="1306512"/>
            <a:ext cx="5525984" cy="1187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/>
              <a:t>Основная идея: </a:t>
            </a:r>
            <a:r>
              <a:rPr lang="ru-RU" sz="3000" u="sng" dirty="0" smtClean="0"/>
              <a:t>образовательная организация выбирает рабочую профессию (профессии)</a:t>
            </a:r>
            <a:r>
              <a:rPr lang="ru-RU" sz="3000" dirty="0" smtClean="0"/>
              <a:t> и организует </a:t>
            </a:r>
            <a:r>
              <a:rPr lang="ru-RU" sz="3000" dirty="0" err="1" smtClean="0"/>
              <a:t>профориентационное</a:t>
            </a:r>
            <a:r>
              <a:rPr lang="ru-RU" sz="3000" dirty="0" smtClean="0"/>
              <a:t> сопровождение детей на всех уровнях образования </a:t>
            </a:r>
            <a:endParaRPr lang="ru-RU" sz="3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3158241" y="2423163"/>
            <a:ext cx="285499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6C2914"/>
                </a:solidFill>
                <a:latin typeface="Times New Roman" panose="02020603050405020304" pitchFamily="18" charset="0"/>
                <a:cs typeface="Times New Roman" pitchFamily="18" charset="0"/>
              </a:rPr>
              <a:t>2 этап.                                      1-4 классы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ведение                                  в профессию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                    тематические смены лагеря с дневным пребыванием детей: осень, весна, лето,                           конкурсную деятельность,     проектную деятельность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 txBox="1">
            <a:spLocks/>
          </p:cNvSpPr>
          <p:nvPr/>
        </p:nvSpPr>
        <p:spPr>
          <a:xfrm>
            <a:off x="1561514" y="174853"/>
            <a:ext cx="7859789" cy="111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Уральская инженерная школа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Перезагрузка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Центр ранней профориентации</a:t>
            </a:r>
            <a:endParaRPr lang="ru-RU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6122193" y="2380960"/>
            <a:ext cx="28766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6C2914"/>
                </a:solidFill>
                <a:latin typeface="Times New Roman" panose="02020603050405020304" pitchFamily="18" charset="0"/>
                <a:cs typeface="Times New Roman" pitchFamily="18" charset="0"/>
              </a:rPr>
              <a:t>3 этап.                                      5-8 классы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Погружение                             в профессию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                         тематические смены лагеря с дневным пребыванием детей: осень, весна, лето,                            мастер-классы,     проектную деятельность, совместные мероприятия с учреждениями СПО, предприятиями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9105551" y="2380960"/>
            <a:ext cx="28766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6C2914"/>
                </a:solidFill>
                <a:latin typeface="Times New Roman" panose="02020603050405020304" pitchFamily="18" charset="0"/>
                <a:cs typeface="Times New Roman" pitchFamily="18" charset="0"/>
              </a:rPr>
              <a:t>4 этап.                                      9-11 классы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                профессии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                         возрождение системы УПК (учебно-производственных комбинатов),                            мастер-классы,     проектную деятельность, совместные мероприятия с учреждениями СПО, ВПО, предприятиями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427559" y="2882358"/>
            <a:ext cx="997528" cy="466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729207" y="2899927"/>
            <a:ext cx="997528" cy="466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8427099" y="2882358"/>
            <a:ext cx="997528" cy="466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20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133" y="181957"/>
            <a:ext cx="7291754" cy="11119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Уральская инженерная школа. Перезагрузка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u="sng" dirty="0">
                <a:latin typeface="Times New Roman" pitchFamily="18" charset="0"/>
                <a:cs typeface="Times New Roman" pitchFamily="18" charset="0"/>
              </a:rPr>
              <a:t>Центр ранней </a:t>
            </a: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профориентации: что это дает</a:t>
            </a:r>
            <a:endParaRPr lang="ru-RU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2085287" y="4387853"/>
            <a:ext cx="327777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стремление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получению образования по инженерным специальностям и рабочим профессиям технического профиля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pbs.twimg.com/media/D9Uuzx-WkAAQoCS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2421" y="546382"/>
            <a:ext cx="1702153" cy="1424102"/>
          </a:xfrm>
          <a:prstGeom prst="rect">
            <a:avLst/>
          </a:prstGeom>
          <a:noFill/>
        </p:spPr>
      </p:pic>
      <p:sp>
        <p:nvSpPr>
          <p:cNvPr id="29698" name="AutoShape 2" descr="https://pervouralsk-dlya-tebya.prvadm.ru/wp-content/themes/DlyaTebya/static/img/icon-0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pervouralsk-dlya-tebya.prvadm.ru/wp-content/themes/DlyaTebya/static/img/icon-0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4647721" y="1504081"/>
            <a:ext cx="327777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преемственность между дошкольными образовательными организациями,  общеобразовательными организациями (на всех уровнях образования), а также учреждениями СПО, ВПО, предприятиями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8656032" y="2321045"/>
            <a:ext cx="34372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Создает систему сохранения новых рабочих кадров в городе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https://sun9-26.userapi.com/c851320/v851320450/188f97/mSl_TywsA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9269" y="4603643"/>
            <a:ext cx="4427572" cy="1113854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307975" y="1289033"/>
            <a:ext cx="327777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условия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обучающихся по рабочим профессиям и инженерным специальностям                    (не набор разовых мероприятий, а система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сопровождения)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530629" y="2071663"/>
            <a:ext cx="1401288" cy="4987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7546495" y="2570427"/>
            <a:ext cx="1276871" cy="5765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20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400" y="432859"/>
            <a:ext cx="89154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округ Первоуральск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СОШ №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884" y="2083443"/>
            <a:ext cx="10972800" cy="426233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Муниципальный центр ранней профориентации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№ 1 – региональная инновационная площадка по программе «Знание. Выбор. ЕГЭ: успех каждого ребенка» (2020-2025 гг.)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https://pbs.twimg.com/media/D9Uuzx-WkAAQoCS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3083" y="158043"/>
            <a:ext cx="2118403" cy="1772357"/>
          </a:xfrm>
          <a:prstGeom prst="rect">
            <a:avLst/>
          </a:prstGeom>
          <a:noFill/>
        </p:spPr>
      </p:pic>
      <p:pic>
        <p:nvPicPr>
          <p:cNvPr id="6" name="Рисунок 5" descr="https://avatars.mds.yandex.net/get-altay/219656/2a000001613677921796260072bc5b2b7009/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40" y="3643532"/>
            <a:ext cx="3484887" cy="23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ytimg.com/vi/YRR_ZITR7B0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5374" y="3673262"/>
            <a:ext cx="3420330" cy="224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pervouralska.net/uploads/posts/2015-09/1443001394_img_98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524" y="3650333"/>
            <a:ext cx="3468457" cy="23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6247125"/>
            <a:ext cx="11284320" cy="8109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соответствии с выбранными профессиями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205292" y="2497167"/>
            <a:ext cx="261791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6C2914"/>
                </a:solidFill>
                <a:latin typeface="Times New Roman" panose="02020603050405020304" pitchFamily="18" charset="0"/>
                <a:cs typeface="Times New Roman" pitchFamily="18" charset="0"/>
              </a:rPr>
              <a:t>1 этап. Дошкольное 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Начальное введение         в профессию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              тематические занятия,            проектную деятельность, совместные мероприятия со школой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pbs.twimg.com/media/D9Uuzx-WkAAQoCS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8699" y="18793"/>
            <a:ext cx="1702153" cy="1424102"/>
          </a:xfrm>
          <a:prstGeom prst="rect">
            <a:avLst/>
          </a:prstGeom>
          <a:noFill/>
        </p:spPr>
      </p:pic>
      <p:sp>
        <p:nvSpPr>
          <p:cNvPr id="29698" name="AutoShape 2" descr="https://pervouralsk-dlya-tebya.prvadm.ru/wp-content/themes/DlyaTebya/static/img/icon-0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pervouralsk-dlya-tebya.prvadm.ru/wp-content/themes/DlyaTebya/static/img/icon-0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 txBox="1">
            <a:spLocks/>
          </p:cNvSpPr>
          <p:nvPr/>
        </p:nvSpPr>
        <p:spPr>
          <a:xfrm>
            <a:off x="0" y="1193429"/>
            <a:ext cx="5866409" cy="1187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/>
              <a:t>Работа с обучающимися с использованием ресурсов современных кабинетов технологии </a:t>
            </a:r>
            <a:endParaRPr lang="ru-RU" sz="20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 txBox="1">
            <a:spLocks/>
          </p:cNvSpPr>
          <p:nvPr/>
        </p:nvSpPr>
        <p:spPr>
          <a:xfrm>
            <a:off x="5866409" y="1306512"/>
            <a:ext cx="5525984" cy="1187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Выбор профессий, исходя из ресурсов школы № 1 : </a:t>
            </a:r>
            <a:r>
              <a:rPr lang="ru-RU" sz="2400" u="sng" dirty="0" smtClean="0"/>
              <a:t>слесарь, столяр,          портной (швея), официант </a:t>
            </a:r>
            <a:endParaRPr lang="ru-RU" sz="24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3133819" y="2492301"/>
            <a:ext cx="285499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6C2914"/>
                </a:solidFill>
                <a:latin typeface="Times New Roman" panose="02020603050405020304" pitchFamily="18" charset="0"/>
                <a:cs typeface="Times New Roman" pitchFamily="18" charset="0"/>
              </a:rPr>
              <a:t>2 этап.                                      1-4 классы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ведение                                  в профессию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                    тематические смены лагеря    с дневным пребыванием детей: осень, весна, лето (направление «Юный профессионал») – реализуется </a:t>
            </a:r>
            <a:r>
              <a:rPr lang="ru-RU" sz="1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2022 г. по сегодняшний день</a:t>
            </a:r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конкурсную деятельность,     проектную деятельность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 txBox="1">
            <a:spLocks/>
          </p:cNvSpPr>
          <p:nvPr/>
        </p:nvSpPr>
        <p:spPr>
          <a:xfrm>
            <a:off x="196948" y="0"/>
            <a:ext cx="9664505" cy="120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Уральская инженерная школа. Перезагрузка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Центр ранней профориентации на базе МАОУ СОШ № 1</a:t>
            </a:r>
            <a:endParaRPr lang="ru-RU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6102535" y="2395978"/>
            <a:ext cx="287665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6C2914"/>
                </a:solidFill>
                <a:latin typeface="Times New Roman" panose="02020603050405020304" pitchFamily="18" charset="0"/>
                <a:cs typeface="Times New Roman" pitchFamily="18" charset="0"/>
              </a:rPr>
              <a:t>3 этап.                                      5-8 классы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Погружение                             в профессию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                         тематические смены лагеря    с дневным пребыванием детей: осень, весна, лето  (направление «Техническое творчество») – реализуется                      </a:t>
            </a:r>
            <a:r>
              <a:rPr lang="ru-RU" sz="1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2022 г. по сегодняшний день</a:t>
            </a:r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мастер-классы,     проектную деятельность, совместные мероприятия с учреждениями СПО, предприятиями города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9104171" y="2420525"/>
            <a:ext cx="2876650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6C2914"/>
                </a:solidFill>
                <a:latin typeface="Times New Roman" panose="02020603050405020304" pitchFamily="18" charset="0"/>
                <a:cs typeface="Times New Roman" pitchFamily="18" charset="0"/>
              </a:rPr>
              <a:t>4 этап.                                      9-11 классы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                профессии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                         возрождение системы УПК (учебно-производственных комбинатов) – профессиональное </a:t>
            </a:r>
            <a:r>
              <a:rPr lang="ru-RU" sz="15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совместно с ПМК,                           мастер-классы,          проектную </a:t>
            </a:r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деятельность, совместные мероприятия с учреждениями СПО, ВПО, предприятиями города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427559" y="2882358"/>
            <a:ext cx="997528" cy="466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729207" y="2899927"/>
            <a:ext cx="997528" cy="466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8427099" y="2882358"/>
            <a:ext cx="997528" cy="466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93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2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9387" y="345055"/>
            <a:ext cx="8465752" cy="3528392"/>
          </a:xfrm>
          <a:prstGeom prst="rect">
            <a:avLst/>
          </a:prstGeom>
        </p:spPr>
      </p:pic>
      <p:pic>
        <p:nvPicPr>
          <p:cNvPr id="16" name="Рисунок 15" descr="DSC_0376.JPG"/>
          <p:cNvPicPr>
            <a:picLocks noChangeAspect="1"/>
          </p:cNvPicPr>
          <p:nvPr/>
        </p:nvPicPr>
        <p:blipFill>
          <a:blip r:embed="rId3" cstate="print"/>
          <a:srcRect l="13086" r="14007"/>
          <a:stretch>
            <a:fillRect/>
          </a:stretch>
        </p:blipFill>
        <p:spPr>
          <a:xfrm>
            <a:off x="492369" y="3038910"/>
            <a:ext cx="3502856" cy="2761523"/>
          </a:xfrm>
          <a:prstGeom prst="rect">
            <a:avLst/>
          </a:prstGeom>
        </p:spPr>
      </p:pic>
      <p:pic>
        <p:nvPicPr>
          <p:cNvPr id="7" name="Picture 2" descr="https://pbs.twimg.com/media/D9Uuzx-WkAAQoCS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8699" y="286079"/>
            <a:ext cx="1702153" cy="1424102"/>
          </a:xfrm>
          <a:prstGeom prst="rect">
            <a:avLst/>
          </a:prstGeom>
          <a:noFill/>
        </p:spPr>
      </p:pic>
      <p:pic>
        <p:nvPicPr>
          <p:cNvPr id="8" name="Picture 5" descr="X:\Волобуева О.П\Фото 22 марта 2023\WhatsApp Image 2023-03-22 at 15.22.59.jpeg"/>
          <p:cNvPicPr>
            <a:picLocks noChangeAspect="1" noChangeArrowheads="1"/>
          </p:cNvPicPr>
          <p:nvPr/>
        </p:nvPicPr>
        <p:blipFill>
          <a:blip r:embed="rId5" cstate="print"/>
          <a:srcRect t="42969"/>
          <a:stretch>
            <a:fillRect/>
          </a:stretch>
        </p:blipFill>
        <p:spPr bwMode="auto">
          <a:xfrm>
            <a:off x="7993943" y="3026536"/>
            <a:ext cx="3757831" cy="2857520"/>
          </a:xfrm>
          <a:prstGeom prst="rect">
            <a:avLst/>
          </a:prstGeom>
          <a:noFill/>
        </p:spPr>
      </p:pic>
      <p:pic>
        <p:nvPicPr>
          <p:cNvPr id="9" name="Содержимое 3" descr="C:\Users\Userok\Downloads\WhatsApp Image 2023-02-08 at 19.12.39 (2).jpeg"/>
          <p:cNvPicPr>
            <a:picLocks/>
          </p:cNvPicPr>
          <p:nvPr/>
        </p:nvPicPr>
        <p:blipFill>
          <a:blip r:embed="rId6" cstate="print"/>
          <a:srcRect t="9951" b="11784"/>
          <a:stretch>
            <a:fillRect/>
          </a:stretch>
        </p:blipFill>
        <p:spPr bwMode="auto">
          <a:xfrm>
            <a:off x="4572000" y="3826412"/>
            <a:ext cx="2878174" cy="27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0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7015" y="3924886"/>
            <a:ext cx="4586997" cy="2757268"/>
          </a:xfrm>
          <a:prstGeom prst="rect">
            <a:avLst/>
          </a:prstGeom>
        </p:spPr>
      </p:pic>
      <p:pic>
        <p:nvPicPr>
          <p:cNvPr id="7" name="Рисунок 6" descr="DSC_0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805" y="1463041"/>
            <a:ext cx="4838215" cy="2799470"/>
          </a:xfrm>
          <a:prstGeom prst="rect">
            <a:avLst/>
          </a:prstGeom>
        </p:spPr>
      </p:pic>
      <p:pic>
        <p:nvPicPr>
          <p:cNvPr id="8" name="Picture 2" descr="https://pbs.twimg.com/media/D9Uuzx-WkAAQoCS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8699" y="18793"/>
            <a:ext cx="1702153" cy="1424102"/>
          </a:xfrm>
          <a:prstGeom prst="rect">
            <a:avLst/>
          </a:prstGeom>
          <a:noFill/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 txBox="1">
            <a:spLocks/>
          </p:cNvSpPr>
          <p:nvPr/>
        </p:nvSpPr>
        <p:spPr>
          <a:xfrm>
            <a:off x="767861" y="182245"/>
            <a:ext cx="891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Тематические занятия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городском лагере Направление «Юный профессионал»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89341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1536920347_pervoru-3189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5552" y="1621069"/>
            <a:ext cx="4648736" cy="3079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1" y="182245"/>
            <a:ext cx="89154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 ранней профориентации на базе школы № 1: изготовление сувенирной продукции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pbs.twimg.com/media/D9Uuzx-WkAAQoCS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6489" y="180622"/>
            <a:ext cx="1702153" cy="1424102"/>
          </a:xfrm>
          <a:prstGeom prst="rect">
            <a:avLst/>
          </a:prstGeom>
          <a:noFill/>
        </p:spPr>
      </p:pic>
      <p:pic>
        <p:nvPicPr>
          <p:cNvPr id="28675" name="Picture 3" descr="C:\Users\HOME\Desktop\0ZPrAweM2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428" y="1466556"/>
            <a:ext cx="4457895" cy="2507566"/>
          </a:xfrm>
          <a:prstGeom prst="rect">
            <a:avLst/>
          </a:prstGeom>
          <a:noFill/>
        </p:spPr>
      </p:pic>
      <p:pic>
        <p:nvPicPr>
          <p:cNvPr id="28676" name="Picture 4" descr="C:\Users\HOME\Desktop\E7OZBx-PT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7935" y="3829931"/>
            <a:ext cx="4432884" cy="2493497"/>
          </a:xfrm>
          <a:prstGeom prst="rect">
            <a:avLst/>
          </a:prstGeom>
          <a:noFill/>
        </p:spPr>
      </p:pic>
      <p:pic>
        <p:nvPicPr>
          <p:cNvPr id="28677" name="Picture 5" descr="C:\Users\HOME\Desktop\zaBuDRPKkRA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692" y="1289537"/>
            <a:ext cx="2344909" cy="4168727"/>
          </a:xfrm>
          <a:prstGeom prst="rect">
            <a:avLst/>
          </a:prstGeom>
          <a:noFill/>
        </p:spPr>
      </p:pic>
      <p:pic>
        <p:nvPicPr>
          <p:cNvPr id="28678" name="Picture 6" descr="C:\Users\HOME\Desktop\cDnuh2ToeJ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5673" y="2363372"/>
            <a:ext cx="2358097" cy="4192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20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09" y="5814794"/>
            <a:ext cx="11284320" cy="8109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соответствии с выбранными профессиями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252073" y="2351818"/>
            <a:ext cx="261791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6C2914"/>
                </a:solidFill>
                <a:latin typeface="Times New Roman" panose="02020603050405020304" pitchFamily="18" charset="0"/>
                <a:cs typeface="Times New Roman" pitchFamily="18" charset="0"/>
              </a:rPr>
              <a:t>1 этап. Дошкольное 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Начальное введение         в профессию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«Детский сад    № 39 комбинированного вида»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Детский сад 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15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(филиал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№39)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pbs.twimg.com/media/D9Uuzx-WkAAQoCS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8699" y="18793"/>
            <a:ext cx="1702153" cy="1424102"/>
          </a:xfrm>
          <a:prstGeom prst="rect">
            <a:avLst/>
          </a:prstGeom>
          <a:noFill/>
        </p:spPr>
      </p:pic>
      <p:sp>
        <p:nvSpPr>
          <p:cNvPr id="29698" name="AutoShape 2" descr="https://pervouralsk-dlya-tebya.prvadm.ru/wp-content/themes/DlyaTebya/static/img/icon-0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pervouralsk-dlya-tebya.prvadm.ru/wp-content/themes/DlyaTebya/static/img/icon-0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 txBox="1">
            <a:spLocks/>
          </p:cNvSpPr>
          <p:nvPr/>
        </p:nvSpPr>
        <p:spPr>
          <a:xfrm>
            <a:off x="0" y="1193429"/>
            <a:ext cx="5866409" cy="1187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Социальное партнерство и сетевое взаимодействие  </a:t>
            </a:r>
            <a:endParaRPr lang="ru-RU" sz="24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 txBox="1">
            <a:spLocks/>
          </p:cNvSpPr>
          <p:nvPr/>
        </p:nvSpPr>
        <p:spPr>
          <a:xfrm>
            <a:off x="5866409" y="1306512"/>
            <a:ext cx="5525984" cy="1187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Выбор профессий, исходя из ресурсов школы : </a:t>
            </a:r>
            <a:r>
              <a:rPr lang="ru-RU" sz="2400" u="sng" dirty="0" smtClean="0"/>
              <a:t>слесарь, столяр,                  портной (швея), официант </a:t>
            </a:r>
            <a:endParaRPr lang="ru-RU" sz="24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3348873" y="2320431"/>
            <a:ext cx="285499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6C2914"/>
                </a:solidFill>
                <a:latin typeface="Times New Roman" panose="02020603050405020304" pitchFamily="18" charset="0"/>
                <a:cs typeface="Times New Roman" pitchFamily="18" charset="0"/>
              </a:rPr>
              <a:t>2 этап.                                      1-4 классы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                                  в профессию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915CD54B-68AB-4704-886B-99266B8B1C7C}"/>
              </a:ext>
            </a:extLst>
          </p:cNvPr>
          <p:cNvSpPr txBox="1">
            <a:spLocks/>
          </p:cNvSpPr>
          <p:nvPr/>
        </p:nvSpPr>
        <p:spPr>
          <a:xfrm>
            <a:off x="819397" y="174853"/>
            <a:ext cx="8882743" cy="111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Уральская инженерная школа. Перезагрузка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Центр ранней профориентации на базе МАОУ СОШ № 1</a:t>
            </a:r>
            <a:endParaRPr lang="ru-RU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6291060" y="2405319"/>
            <a:ext cx="287665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6C2914"/>
                </a:solidFill>
                <a:latin typeface="Times New Roman" panose="02020603050405020304" pitchFamily="18" charset="0"/>
                <a:cs typeface="Times New Roman" pitchFamily="18" charset="0"/>
              </a:rPr>
              <a:t>3 этап.                                      5-8 классы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Погружение                             в профессию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ru-RU" sz="15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ru-RU" sz="1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9227597" y="2405319"/>
            <a:ext cx="287665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6C2914"/>
                </a:solidFill>
                <a:latin typeface="Times New Roman" panose="02020603050405020304" pitchFamily="18" charset="0"/>
                <a:cs typeface="Times New Roman" pitchFamily="18" charset="0"/>
              </a:rPr>
              <a:t>4 этап.                                      9-11 классы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                профессии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678303" y="2803679"/>
            <a:ext cx="997528" cy="466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729207" y="2899927"/>
            <a:ext cx="997528" cy="466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8698890" y="2815827"/>
            <a:ext cx="997528" cy="4629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942F955-257C-417C-98D6-7E5F2C6C9C65}"/>
              </a:ext>
            </a:extLst>
          </p:cNvPr>
          <p:cNvSpPr txBox="1"/>
          <p:nvPr/>
        </p:nvSpPr>
        <p:spPr>
          <a:xfrm>
            <a:off x="3644144" y="3828216"/>
            <a:ext cx="766565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Первоуральский металлургический колледж (ПМК)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Институт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дуального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Предприятия города Первоуральска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Центры различной направленности на базе общеобразовательных организаций города Первоуральска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… </a:t>
            </a:r>
          </a:p>
        </p:txBody>
      </p:sp>
    </p:spTree>
    <p:extLst>
      <p:ext uri="{BB962C8B-B14F-4D97-AF65-F5344CB8AC3E}">
        <p14:creationId xmlns="" xmlns:p14="http://schemas.microsoft.com/office/powerpoint/2010/main" val="31060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862900"/>
      </a:accent3>
      <a:accent4>
        <a:srgbClr val="EC7016"/>
      </a:accent4>
      <a:accent5>
        <a:srgbClr val="E64823"/>
      </a:accent5>
      <a:accent6>
        <a:srgbClr val="BC4A4A"/>
      </a:accent6>
      <a:hlink>
        <a:srgbClr val="2998E3"/>
      </a:hlink>
      <a:folHlink>
        <a:srgbClr val="7F723D"/>
      </a:folHlink>
    </a:clrScheme>
    <a:fontScheme name="Другая 5">
      <a:majorFont>
        <a:latin typeface="JakobT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JakobT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622</Words>
  <Application>Microsoft Office PowerPoint</Application>
  <PresentationFormat>Произвольный</PresentationFormat>
  <Paragraphs>78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Montserrat</vt:lpstr>
      <vt:lpstr>JakobTT</vt:lpstr>
      <vt:lpstr>Calibri</vt:lpstr>
      <vt:lpstr>Тема Office</vt:lpstr>
      <vt:lpstr>Специальное оформление</vt:lpstr>
      <vt:lpstr>Свердловская область.  Городской округ Первоуральск  Уральская инженерная школа. Перезагрузка</vt:lpstr>
      <vt:lpstr>В соответствии с выбранной профессией (профессиями)</vt:lpstr>
      <vt:lpstr>Уральская инженерная школа. Перезагрузка Центр ранней профориентации: что это дает</vt:lpstr>
      <vt:lpstr>Городской округ Первоуральск  МАОУ СОШ № 1</vt:lpstr>
      <vt:lpstr>В соответствии с выбранными профессиями</vt:lpstr>
      <vt:lpstr>Слайд 6</vt:lpstr>
      <vt:lpstr>Слайд 7</vt:lpstr>
      <vt:lpstr>Центр ранней профориентации на базе школы № 1: изготовление сувенирной продукции</vt:lpstr>
      <vt:lpstr>В соответствии с выбранными профессиями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Александрова</dc:creator>
  <cp:lastModifiedBy>HOME</cp:lastModifiedBy>
  <cp:revision>221</cp:revision>
  <cp:lastPrinted>2023-10-09T08:52:46Z</cp:lastPrinted>
  <dcterms:created xsi:type="dcterms:W3CDTF">2021-05-06T10:28:53Z</dcterms:created>
  <dcterms:modified xsi:type="dcterms:W3CDTF">2024-05-19T15:19:06Z</dcterms:modified>
</cp:coreProperties>
</file>